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6F2"/>
    <a:srgbClr val="283444"/>
    <a:srgbClr val="F9C7A5"/>
    <a:srgbClr val="F06428"/>
    <a:srgbClr val="C7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8"/>
    <p:restoredTop sz="94694"/>
  </p:normalViewPr>
  <p:slideViewPr>
    <p:cSldViewPr snapToGrid="0">
      <p:cViewPr varScale="1">
        <p:scale>
          <a:sx n="65" d="100"/>
          <a:sy n="65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30260932830226E-2"/>
          <c:y val="0.11893947198366689"/>
          <c:w val="0.9531901073677419"/>
          <c:h val="0.75376971848590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ED7D31"/>
              </a:solidFill>
              <a:ln w="9525">
                <a:noFill/>
              </a:ln>
              <a:effectLst/>
            </c:spPr>
          </c:marker>
          <c:cat>
            <c:numRef>
              <c:f>Sheet1!$A$2:$A$2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0-49AA-BF62-2DB690F5A5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ln w="28575" cap="rnd">
              <a:solidFill>
                <a:srgbClr val="28344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83444"/>
              </a:solidFill>
              <a:ln w="9525">
                <a:noFill/>
              </a:ln>
              <a:effectLst/>
            </c:spPr>
          </c:marker>
          <c:cat>
            <c:numRef>
              <c:f>Sheet1!$A$2:$A$2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0-49AA-BF62-2DB690F5A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320336"/>
        <c:axId val="627329336"/>
      </c:lineChart>
      <c:catAx>
        <c:axId val="6273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9336"/>
        <c:crosses val="autoZero"/>
        <c:auto val="1"/>
        <c:lblAlgn val="ctr"/>
        <c:lblOffset val="100"/>
        <c:noMultiLvlLbl val="0"/>
      </c:catAx>
      <c:valAx>
        <c:axId val="62732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27320336"/>
        <c:crosses val="autoZero"/>
        <c:crossBetween val="between"/>
        <c:majorUnit val="2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00883778903566"/>
          <c:y val="2.837437621613989E-2"/>
          <c:w val="0.28475932560572725"/>
          <c:h val="6.7912565440122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passet til mine behov</c:v>
                </c:pt>
                <c:pt idx="1">
                  <c:v>Matens kvalitet var god</c:v>
                </c:pt>
                <c:pt idx="2">
                  <c:v>Tilbudet av mat- og drikkevarer var tilstrekkelig stort og variert</c:v>
                </c:pt>
                <c:pt idx="3">
                  <c:v>Betjeningen og servicen i restauranten var god</c:v>
                </c:pt>
                <c:pt idx="4">
                  <c:v>Prisnivået i restauranten stod i forhold til tilbud og kvalitet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83</c:v>
                </c:pt>
                <c:pt idx="2">
                  <c:v>76</c:v>
                </c:pt>
                <c:pt idx="3">
                  <c:v>87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Restaurantens åpningstider passet til mine behov</c:v>
                </c:pt>
                <c:pt idx="1">
                  <c:v>Matens kvalitet var god</c:v>
                </c:pt>
                <c:pt idx="2">
                  <c:v>Tilbudet av mat- og drikkevarer var tilstrekkelig stort og variert</c:v>
                </c:pt>
                <c:pt idx="3">
                  <c:v>Betjeningen og servicen i restauranten var god</c:v>
                </c:pt>
                <c:pt idx="4">
                  <c:v>Prisnivået i restauranten stod i forhold til tilbud og kvalitet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83</c:v>
                </c:pt>
                <c:pt idx="1">
                  <c:v>78</c:v>
                </c:pt>
                <c:pt idx="2">
                  <c:v>72</c:v>
                </c:pt>
                <c:pt idx="3">
                  <c:v>84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DC59E12-E554-4DEA-AD8E-D4FA2C2D952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27E198-1CDF-4D71-8BAF-097F7AD3474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6B9B815-B022-40CF-80AA-8820DB83094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56C062-390B-421B-802D-75D985B2322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5"/>
                <c:pt idx="0">
                  <c:v>0.42040274</c:v>
                </c:pt>
                <c:pt idx="1">
                  <c:v>0.4739293</c:v>
                </c:pt>
                <c:pt idx="2">
                  <c:v>0.38094517999999999</c:v>
                </c:pt>
                <c:pt idx="3">
                  <c:v>0.37309628</c:v>
                </c:pt>
                <c:pt idx="4">
                  <c:v>0.35454632000000003</c:v>
                </c:pt>
              </c:numCache>
            </c:numRef>
          </c:xVal>
          <c:yVal>
            <c:numRef>
              <c:f>TP!$C$2:$C$6</c:f>
              <c:numCache>
                <c:formatCode>General</c:formatCode>
                <c:ptCount val="5"/>
                <c:pt idx="0">
                  <c:v>69.150300000000001</c:v>
                </c:pt>
                <c:pt idx="1">
                  <c:v>86.579300000000003</c:v>
                </c:pt>
                <c:pt idx="2">
                  <c:v>83.905699999999996</c:v>
                </c:pt>
                <c:pt idx="3">
                  <c:v>76.219499999999996</c:v>
                </c:pt>
                <c:pt idx="4">
                  <c:v>83.209900000000005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TP!$A$2:$A$6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5"/>
              <c:pt idx="0">
                <c:v>0.2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</c:numLit>
          </c:xVal>
          <c:yVal>
            <c:numLit>
              <c:formatCode>General</c:formatCode>
              <c:ptCount val="5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5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5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</c:numLit>
          </c:xVal>
          <c:yVal>
            <c:numLit>
              <c:formatCode>General</c:formatCode>
              <c:ptCount val="5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Forholdene på driving range var gode</c:v>
                </c:pt>
                <c:pt idx="1">
                  <c:v>Øvrige treningsfasiliteter (untatt driving range) var gode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Forholdene på driving range var gode</c:v>
                </c:pt>
                <c:pt idx="1">
                  <c:v>Øvrige treningsfasiliteter (untatt driving range) var gode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37EF75-E51D-43D7-B98A-88E97BBD0FDC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8C020B-9CB4-D04A-9D65-C286506855BD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BFC221-5E21-454A-8573-E6D808AF5C40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2"/>
                <c:pt idx="0">
                  <c:v>0.54233679999999995</c:v>
                </c:pt>
                <c:pt idx="1">
                  <c:v>0.41734057000000002</c:v>
                </c:pt>
              </c:numCache>
            </c:numRef>
          </c:xVal>
          <c:yVal>
            <c:numRef>
              <c:f>TP!$C$2:$C$3</c:f>
              <c:numCache>
                <c:formatCode>General</c:formatCode>
                <c:ptCount val="2"/>
                <c:pt idx="0">
                  <c:v>83.040899999999993</c:v>
                </c:pt>
                <c:pt idx="1">
                  <c:v>84.274199999999993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TP!$A$2:$A$3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65</c:v>
              </c:pt>
              <c:pt idx="1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75</c:v>
              </c:pt>
              <c:pt idx="1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85</c:v>
              </c:pt>
              <c:pt idx="1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2"/>
              <c:pt idx="0">
                <c:v>0.2</c:v>
              </c:pt>
              <c:pt idx="1">
                <c:v>0.54233679999999995</c:v>
              </c:pt>
            </c:numLit>
          </c:xVal>
          <c:yVal>
            <c:numLit>
              <c:formatCode>General</c:formatCode>
              <c:ptCount val="2"/>
              <c:pt idx="0">
                <c:v>100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2"/>
              <c:pt idx="0">
                <c:v>0.3</c:v>
              </c:pt>
              <c:pt idx="1">
                <c:v>0.3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0.4</c:v>
              </c:pt>
              <c:pt idx="1">
                <c:v>0.4</c:v>
              </c:pt>
            </c:numLit>
          </c:xVal>
          <c:yVal>
            <c:numLit>
              <c:formatCode>General</c:formatCode>
              <c:ptCount val="2"/>
              <c:pt idx="0">
                <c:v>50</c:v>
              </c:pt>
              <c:pt idx="1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423367999999999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91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Åpningstider</c:v>
                </c:pt>
                <c:pt idx="1">
                  <c:v>Service og betjening</c:v>
                </c:pt>
                <c:pt idx="2">
                  <c:v>Utvalg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84</c:v>
                </c:pt>
                <c:pt idx="1">
                  <c:v>87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6CCEDE-4368-44ED-817E-E495E5D081F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23BA6FA-B7B1-45BC-B584-02BB88D588A8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BFC221-5E21-454A-8573-E6D808AF5C40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6547A3E-95C4-C541-B73D-C756C887E5EE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5A93B3-6FFA-E844-94FE-A9E109C52A5F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3"/>
                <c:pt idx="0">
                  <c:v>0.32064073999999998</c:v>
                </c:pt>
                <c:pt idx="1">
                  <c:v>0.51910825000000005</c:v>
                </c:pt>
                <c:pt idx="2">
                  <c:v>0.42842160000000001</c:v>
                </c:pt>
              </c:numCache>
            </c:numRef>
          </c:xVal>
          <c:yVal>
            <c:numRef>
              <c:f>TP!$C$2:$C$4</c:f>
              <c:numCache>
                <c:formatCode>General</c:formatCode>
                <c:ptCount val="3"/>
                <c:pt idx="0">
                  <c:v>73.261600000000001</c:v>
                </c:pt>
                <c:pt idx="1">
                  <c:v>88.454899999999995</c:v>
                </c:pt>
                <c:pt idx="2">
                  <c:v>90.896100000000004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TP!$A$2:$A$4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50</c:v>
              </c:pt>
              <c:pt idx="2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50</c:v>
              </c:pt>
              <c:pt idx="2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65</c:v>
              </c:pt>
              <c:pt idx="1">
                <c:v>65</c:v>
              </c:pt>
              <c:pt idx="2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75</c:v>
              </c:pt>
              <c:pt idx="1">
                <c:v>75</c:v>
              </c:pt>
              <c:pt idx="2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85</c:v>
              </c:pt>
              <c:pt idx="1">
                <c:v>85</c:v>
              </c:pt>
              <c:pt idx="2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3"/>
              <c:pt idx="0">
                <c:v>0.2</c:v>
              </c:pt>
              <c:pt idx="1">
                <c:v>0.51910825000000005</c:v>
              </c:pt>
              <c:pt idx="2">
                <c:v>0.51910825000000005</c:v>
              </c:pt>
            </c:numLit>
          </c:xVal>
          <c:yVal>
            <c:numLit>
              <c:formatCode>General</c:formatCode>
              <c:ptCount val="3"/>
              <c:pt idx="0">
                <c:v>100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3"/>
              <c:pt idx="0">
                <c:v>0.3</c:v>
              </c:pt>
              <c:pt idx="1">
                <c:v>0.3</c:v>
              </c:pt>
              <c:pt idx="2">
                <c:v>0.3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3"/>
              <c:pt idx="0">
                <c:v>0.4</c:v>
              </c:pt>
              <c:pt idx="1">
                <c:v>0.4</c:v>
              </c:pt>
              <c:pt idx="2">
                <c:v>0.4</c:v>
              </c:pt>
            </c:numLit>
          </c:xVal>
          <c:yVal>
            <c:numLit>
              <c:formatCode>General</c:formatCode>
              <c:ptCount val="3"/>
              <c:pt idx="0">
                <c:v>50</c:v>
              </c:pt>
              <c:pt idx="1">
                <c:v>100</c:v>
              </c:pt>
              <c:pt idx="2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51910825000000005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Mann</c:v>
                </c:pt>
                <c:pt idx="1">
                  <c:v>Kvinne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10 - 18.4</c:v>
                </c:pt>
                <c:pt idx="2">
                  <c:v>18.5 - 25.9</c:v>
                </c:pt>
                <c:pt idx="3">
                  <c:v>26 - 36</c:v>
                </c:pt>
                <c:pt idx="4">
                  <c:v>37+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0.08</c:v>
                </c:pt>
                <c:pt idx="1">
                  <c:v>0.27</c:v>
                </c:pt>
                <c:pt idx="2">
                  <c:v>0.27</c:v>
                </c:pt>
                <c:pt idx="3">
                  <c:v>0.25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Under 10</c:v>
                </c:pt>
                <c:pt idx="1">
                  <c:v>10 - 18.4</c:v>
                </c:pt>
                <c:pt idx="2">
                  <c:v>18.5 - 25.9</c:v>
                </c:pt>
                <c:pt idx="3">
                  <c:v>26 - 36</c:v>
                </c:pt>
                <c:pt idx="4">
                  <c:v>37+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0.12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Banen</c:v>
                </c:pt>
                <c:pt idx="1">
                  <c:v>Service og opplevelse</c:v>
                </c:pt>
                <c:pt idx="2">
                  <c:v>Mat og drikke</c:v>
                </c:pt>
                <c:pt idx="3">
                  <c:v>Treningsfasiliteter</c:v>
                </c:pt>
                <c:pt idx="4">
                  <c:v>Proshop</c:v>
                </c:pt>
                <c:pt idx="5">
                  <c:v>Priser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</c:v>
                </c:pt>
                <c:pt idx="1">
                  <c:v>90</c:v>
                </c:pt>
                <c:pt idx="2">
                  <c:v>79</c:v>
                </c:pt>
                <c:pt idx="3">
                  <c:v>84</c:v>
                </c:pt>
                <c:pt idx="4">
                  <c:v>83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Banen</c:v>
                </c:pt>
                <c:pt idx="1">
                  <c:v>Service og opplevelse</c:v>
                </c:pt>
                <c:pt idx="2">
                  <c:v>Mat og drikke</c:v>
                </c:pt>
                <c:pt idx="3">
                  <c:v>Treningsfasiliteter</c:v>
                </c:pt>
                <c:pt idx="4">
                  <c:v>Proshop</c:v>
                </c:pt>
                <c:pt idx="5">
                  <c:v>Priser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75</c:v>
                </c:pt>
                <c:pt idx="1">
                  <c:v>84</c:v>
                </c:pt>
                <c:pt idx="2">
                  <c:v>78</c:v>
                </c:pt>
                <c:pt idx="3">
                  <c:v>77</c:v>
                </c:pt>
                <c:pt idx="4">
                  <c:v>83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0.01</c:v>
                </c:pt>
                <c:pt idx="1">
                  <c:v>0.12</c:v>
                </c:pt>
                <c:pt idx="2">
                  <c:v>0.27</c:v>
                </c:pt>
                <c:pt idx="3">
                  <c:v>0.33</c:v>
                </c:pt>
                <c:pt idx="4">
                  <c:v>0.24</c:v>
                </c:pt>
                <c:pt idx="5">
                  <c:v>0.01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Mer enn to ganger i uken</c:v>
                </c:pt>
                <c:pt idx="1">
                  <c:v>1-2 ganger i uken</c:v>
                </c:pt>
                <c:pt idx="2">
                  <c:v>Ca. 1 gang hver 14. dag</c:v>
                </c:pt>
                <c:pt idx="3">
                  <c:v>Ca. 1 gang i måneden</c:v>
                </c:pt>
                <c:pt idx="4">
                  <c:v>Mindre enn 1 gang i måneden</c:v>
                </c:pt>
                <c:pt idx="5">
                  <c:v>Aldri</c:v>
                </c:pt>
                <c:pt idx="6">
                  <c:v>Vet ikke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0">
                  <c:v>0.03</c:v>
                </c:pt>
                <c:pt idx="1">
                  <c:v>0.13</c:v>
                </c:pt>
                <c:pt idx="2">
                  <c:v>0.3</c:v>
                </c:pt>
                <c:pt idx="3">
                  <c:v>0.32</c:v>
                </c:pt>
                <c:pt idx="4">
                  <c:v>0.19</c:v>
                </c:pt>
                <c:pt idx="5">
                  <c:v>0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1940C4-A4DE-4168-8CDB-23F8C1F92F0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90159E-FDC8-4764-A399-0F67B7A28A9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76F5F81-A812-41FF-8638-3D6EA018328E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3405949-018F-4D37-8A2F-748A83AE1B5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59F7416-9EDF-4E26-ADB1-3A1E09144820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1D82457-660B-AF48-B072-C65A2BE0503B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6"/>
                <c:pt idx="0">
                  <c:v>0.62641214000000001</c:v>
                </c:pt>
                <c:pt idx="1">
                  <c:v>0.52834159999999997</c:v>
                </c:pt>
                <c:pt idx="2">
                  <c:v>0.52470271000000002</c:v>
                </c:pt>
                <c:pt idx="3">
                  <c:v>0.51799194999999998</c:v>
                </c:pt>
                <c:pt idx="4">
                  <c:v>0.65509625999999999</c:v>
                </c:pt>
                <c:pt idx="5">
                  <c:v>0.46745324999999999</c:v>
                </c:pt>
              </c:numCache>
            </c:numRef>
          </c:xVal>
          <c:yVal>
            <c:numRef>
              <c:f>TP!$C$2:$C$7</c:f>
              <c:numCache>
                <c:formatCode>General</c:formatCode>
                <c:ptCount val="6"/>
                <c:pt idx="0">
                  <c:v>81</c:v>
                </c:pt>
                <c:pt idx="1">
                  <c:v>79</c:v>
                </c:pt>
                <c:pt idx="2">
                  <c:v>77</c:v>
                </c:pt>
                <c:pt idx="3">
                  <c:v>84</c:v>
                </c:pt>
                <c:pt idx="4">
                  <c:v>90</c:v>
                </c:pt>
                <c:pt idx="5">
                  <c:v>83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TP!$A$2:$A$7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6"/>
              <c:pt idx="0">
                <c:v>0.3</c:v>
              </c:pt>
              <c:pt idx="1">
                <c:v>0.65509625999999999</c:v>
              </c:pt>
              <c:pt idx="2">
                <c:v>0.65509625999999999</c:v>
              </c:pt>
              <c:pt idx="3">
                <c:v>0.65509625999999999</c:v>
              </c:pt>
              <c:pt idx="4">
                <c:v>0.65509625999999999</c:v>
              </c:pt>
              <c:pt idx="5">
                <c:v>0.65509625999999999</c:v>
              </c:pt>
            </c:numLit>
          </c:xVal>
          <c:yVal>
            <c:numLit>
              <c:formatCode>General</c:formatCode>
              <c:ptCount val="6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6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6"/>
              <c:pt idx="0">
                <c:v>0.5</c:v>
              </c:pt>
              <c:pt idx="1">
                <c:v>0.5</c:v>
              </c:pt>
              <c:pt idx="2">
                <c:v>0.5</c:v>
              </c:pt>
              <c:pt idx="3">
                <c:v>0.5</c:v>
              </c:pt>
              <c:pt idx="4">
                <c:v>0.5</c:v>
              </c:pt>
              <c:pt idx="5">
                <c:v>0.5</c:v>
              </c:pt>
            </c:numLit>
          </c:xVal>
          <c:yVal>
            <c:numLit>
              <c:formatCode>General</c:formatCode>
              <c:ptCount val="6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5509625999999999"/>
          <c:min val="0.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0.06</c:v>
                </c:pt>
                <c:pt idx="1">
                  <c:v>0.26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Negative</c:v>
                </c:pt>
                <c:pt idx="1">
                  <c:v>Passive</c:v>
                </c:pt>
                <c:pt idx="2">
                  <c:v>Positive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0.16</c:v>
                </c:pt>
                <c:pt idx="1">
                  <c:v>0.36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</c:f>
              <c:strCache>
                <c:ptCount val="1"/>
                <c:pt idx="0">
                  <c:v>Net Promoter Score</c:v>
                </c:pt>
              </c:strCache>
            </c: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32.56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Teestedene var bra</c:v>
                </c:pt>
                <c:pt idx="1">
                  <c:v>Fairwayene var bra</c:v>
                </c:pt>
                <c:pt idx="2">
                  <c:v>Roughen hadde passelig vanskelighetsgrad</c:v>
                </c:pt>
                <c:pt idx="3">
                  <c:v>Bunkere var godt vedlikeholdt</c:v>
                </c:pt>
                <c:pt idx="4">
                  <c:v>Greenene var jevne og ballen rullet "som den skulle"</c:v>
                </c:pt>
                <c:pt idx="5">
                  <c:v>Hastigheten på greenene var passelig</c:v>
                </c:pt>
                <c:pt idx="6">
                  <c:v>Banen var som helhet flott og velholdt</c:v>
                </c:pt>
                <c:pt idx="7">
                  <c:v>Banen var generelt variert og spennende å spille</c:v>
                </c:pt>
                <c:pt idx="8">
                  <c:v>Banens design og tilstand gjorde det rimelig lett å finne ballen</c:v>
                </c:pt>
                <c:pt idx="9">
                  <c:v>Infotavlene på teestedene var gode</c:v>
                </c:pt>
                <c:pt idx="10">
                  <c:v>Det var god flyt på banen, og man måtte sjelden vente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87</c:v>
                </c:pt>
                <c:pt idx="1">
                  <c:v>84</c:v>
                </c:pt>
                <c:pt idx="2">
                  <c:v>82</c:v>
                </c:pt>
                <c:pt idx="3">
                  <c:v>67</c:v>
                </c:pt>
                <c:pt idx="4">
                  <c:v>79</c:v>
                </c:pt>
                <c:pt idx="5">
                  <c:v>75</c:v>
                </c:pt>
                <c:pt idx="6">
                  <c:v>87</c:v>
                </c:pt>
                <c:pt idx="7">
                  <c:v>90</c:v>
                </c:pt>
                <c:pt idx="8">
                  <c:v>75</c:v>
                </c:pt>
                <c:pt idx="9">
                  <c:v>88</c:v>
                </c:pt>
                <c:pt idx="1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Teestedene var bra</c:v>
                </c:pt>
                <c:pt idx="1">
                  <c:v>Fairwayene var bra</c:v>
                </c:pt>
                <c:pt idx="2">
                  <c:v>Roughen hadde passelig vanskelighetsgrad</c:v>
                </c:pt>
                <c:pt idx="3">
                  <c:v>Bunkere var godt vedlikeholdt</c:v>
                </c:pt>
                <c:pt idx="4">
                  <c:v>Greenene var jevne og ballen rullet "som den skulle"</c:v>
                </c:pt>
                <c:pt idx="5">
                  <c:v>Hastigheten på greenene var passelig</c:v>
                </c:pt>
                <c:pt idx="6">
                  <c:v>Banen var som helhet flott og velholdt</c:v>
                </c:pt>
                <c:pt idx="7">
                  <c:v>Banen var generelt variert og spennende å spille</c:v>
                </c:pt>
                <c:pt idx="8">
                  <c:v>Banens design og tilstand gjorde det rimelig lett å finne ballen</c:v>
                </c:pt>
                <c:pt idx="9">
                  <c:v>Infotavlene på teestedene var gode</c:v>
                </c:pt>
                <c:pt idx="10">
                  <c:v>Det var god flyt på banen, og man måtte sjelden vente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74</c:v>
                </c:pt>
                <c:pt idx="1">
                  <c:v>72</c:v>
                </c:pt>
                <c:pt idx="2">
                  <c:v>75</c:v>
                </c:pt>
                <c:pt idx="3">
                  <c:v>75</c:v>
                </c:pt>
                <c:pt idx="4">
                  <c:v>73</c:v>
                </c:pt>
                <c:pt idx="5">
                  <c:v>72</c:v>
                </c:pt>
                <c:pt idx="6">
                  <c:v>77</c:v>
                </c:pt>
                <c:pt idx="7">
                  <c:v>81</c:v>
                </c:pt>
                <c:pt idx="8">
                  <c:v>75</c:v>
                </c:pt>
                <c:pt idx="9">
                  <c:v>79</c:v>
                </c:pt>
                <c:pt idx="1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F55E57-D9C8-4428-9CB0-EFBD662C0719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6AC6E6-0D44-45D2-83DF-42A194B3E8E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5BEFED-393D-4333-9072-EC4E86BB955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B872F3D-54D8-484F-B695-E71E0526014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1C3750-984C-496F-9155-C51B0AF1985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96FACC3-7F37-49BC-A0B8-035F91BCD31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9F1DE94-739B-4439-900A-4DE2A7E040C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9E5AFEF-A076-4777-8E47-3952C4DFA355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6EBA-481E-AA2F-BE36D29AD2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C8BA590-DBD4-46B2-ACB4-28EC068951DB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6EBA-481E-AA2F-BE36D29AD25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E16CEBE-720E-4174-888A-00340C81365F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6EBA-481E-AA2F-BE36D29AD258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11"/>
                <c:pt idx="0">
                  <c:v>0.42861470000000002</c:v>
                </c:pt>
                <c:pt idx="1">
                  <c:v>0.42204715999999998</c:v>
                </c:pt>
                <c:pt idx="2">
                  <c:v>0.34940137999999998</c:v>
                </c:pt>
                <c:pt idx="3">
                  <c:v>0.60624067999999998</c:v>
                </c:pt>
                <c:pt idx="4">
                  <c:v>0.57374932000000001</c:v>
                </c:pt>
                <c:pt idx="5">
                  <c:v>0.45356313999999998</c:v>
                </c:pt>
                <c:pt idx="6">
                  <c:v>0.4352297</c:v>
                </c:pt>
                <c:pt idx="7">
                  <c:v>0.36096742999999998</c:v>
                </c:pt>
                <c:pt idx="8">
                  <c:v>0.35456372000000003</c:v>
                </c:pt>
                <c:pt idx="9">
                  <c:v>0.29317431999999999</c:v>
                </c:pt>
                <c:pt idx="10">
                  <c:v>0.29207656999999998</c:v>
                </c:pt>
              </c:numCache>
            </c:numRef>
          </c:xVal>
          <c:yVal>
            <c:numRef>
              <c:f>TP!$C$2:$C$12</c:f>
              <c:numCache>
                <c:formatCode>General</c:formatCode>
                <c:ptCount val="11"/>
                <c:pt idx="0">
                  <c:v>74.759500000000003</c:v>
                </c:pt>
                <c:pt idx="1">
                  <c:v>81.985500000000002</c:v>
                </c:pt>
                <c:pt idx="2">
                  <c:v>66.937700000000007</c:v>
                </c:pt>
                <c:pt idx="3">
                  <c:v>90.2196</c:v>
                </c:pt>
                <c:pt idx="4">
                  <c:v>87.131</c:v>
                </c:pt>
                <c:pt idx="5">
                  <c:v>87.737099999999998</c:v>
                </c:pt>
                <c:pt idx="6">
                  <c:v>86.912899999999993</c:v>
                </c:pt>
                <c:pt idx="7">
                  <c:v>83.900199999999998</c:v>
                </c:pt>
                <c:pt idx="8">
                  <c:v>79.402199999999993</c:v>
                </c:pt>
                <c:pt idx="9">
                  <c:v>74.788799999999995</c:v>
                </c:pt>
                <c:pt idx="10">
                  <c:v>78.7483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TP!$A$2:$A$12</c15:f>
                <c15:dlblRangeCache>
                  <c:ptCount val="11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  <c:pt idx="8">
                <c:v>50</c:v>
              </c:pt>
              <c:pt idx="9">
                <c:v>50</c:v>
              </c:pt>
              <c:pt idx="1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  <c:pt idx="7">
                <c:v>50</c:v>
              </c:pt>
              <c:pt idx="8">
                <c:v>50</c:v>
              </c:pt>
              <c:pt idx="9">
                <c:v>50</c:v>
              </c:pt>
              <c:pt idx="10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  <c:pt idx="7">
                <c:v>65</c:v>
              </c:pt>
              <c:pt idx="8">
                <c:v>65</c:v>
              </c:pt>
              <c:pt idx="9">
                <c:v>65</c:v>
              </c:pt>
              <c:pt idx="10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  <c:pt idx="7">
                <c:v>75</c:v>
              </c:pt>
              <c:pt idx="8">
                <c:v>75</c:v>
              </c:pt>
              <c:pt idx="9">
                <c:v>75</c:v>
              </c:pt>
              <c:pt idx="10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  <c:pt idx="7">
                <c:v>85</c:v>
              </c:pt>
              <c:pt idx="8">
                <c:v>85</c:v>
              </c:pt>
              <c:pt idx="9">
                <c:v>85</c:v>
              </c:pt>
              <c:pt idx="10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11"/>
              <c:pt idx="0">
                <c:v>0.2</c:v>
              </c:pt>
              <c:pt idx="1">
                <c:v>0.60624067999999998</c:v>
              </c:pt>
              <c:pt idx="2">
                <c:v>0.60624067999999998</c:v>
              </c:pt>
              <c:pt idx="3">
                <c:v>0.60624067999999998</c:v>
              </c:pt>
              <c:pt idx="4">
                <c:v>0.60624067999999998</c:v>
              </c:pt>
              <c:pt idx="5">
                <c:v>0.60624067999999998</c:v>
              </c:pt>
              <c:pt idx="6">
                <c:v>0.60624067999999998</c:v>
              </c:pt>
              <c:pt idx="7">
                <c:v>0.60624067999999998</c:v>
              </c:pt>
              <c:pt idx="8">
                <c:v>0.60624067999999998</c:v>
              </c:pt>
              <c:pt idx="9">
                <c:v>0.60624067999999998</c:v>
              </c:pt>
              <c:pt idx="10">
                <c:v>0.60624067999999998</c:v>
              </c:pt>
            </c:numLit>
          </c:xVal>
          <c:yVal>
            <c:numLit>
              <c:formatCode>General</c:formatCode>
              <c:ptCount val="11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11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  <c:pt idx="7">
                <c:v>0.3</c:v>
              </c:pt>
              <c:pt idx="8">
                <c:v>0.3</c:v>
              </c:pt>
              <c:pt idx="9">
                <c:v>0.3</c:v>
              </c:pt>
              <c:pt idx="10">
                <c:v>0.3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11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  <c:pt idx="7">
                <c:v>0.4</c:v>
              </c:pt>
              <c:pt idx="8">
                <c:v>0.4</c:v>
              </c:pt>
              <c:pt idx="9">
                <c:v>0.4</c:v>
              </c:pt>
              <c:pt idx="10">
                <c:v>0.4</c:v>
              </c:pt>
            </c:numLit>
          </c:xVal>
          <c:yVal>
            <c:numLit>
              <c:formatCode>General</c:formatCode>
              <c:ptCount val="11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  <c:pt idx="7">
                <c:v>100</c:v>
              </c:pt>
              <c:pt idx="8">
                <c:v>100</c:v>
              </c:pt>
              <c:pt idx="9">
                <c:v>100</c:v>
              </c:pt>
              <c:pt idx="10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0624067999999998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Trysil Golf</c:v>
                </c:pt>
              </c:strCache>
            </c:strRef>
          </c:tx>
          <c:spPr>
            <a:solidFill>
              <a:srgbClr val="F0642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Det var en hyggelig atmosfære i klubben</c:v>
                </c:pt>
                <c:pt idx="1">
                  <c:v>Jeg trives godt på Trysil Golf</c:v>
                </c:pt>
                <c:pt idx="2">
                  <c:v>Som greenfee-spiller føler man seg velkommen</c:v>
                </c:pt>
                <c:pt idx="3">
                  <c:v>Medarbeiderne i administrasjonen ga god service</c:v>
                </c:pt>
                <c:pt idx="4">
                  <c:v>Trysil Golfs hjemmeside inneholder den informasjon jeg har bruk for</c:v>
                </c:pt>
                <c:pt idx="5">
                  <c:v>Klubbhuset fremsto rent og ryddig</c:v>
                </c:pt>
                <c:pt idx="6">
                  <c:v>Klubben informerer godt dersom det utføres arbeid på banen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89</c:v>
                </c:pt>
                <c:pt idx="1">
                  <c:v>92</c:v>
                </c:pt>
                <c:pt idx="2">
                  <c:v>91</c:v>
                </c:pt>
                <c:pt idx="3">
                  <c:v>92</c:v>
                </c:pt>
                <c:pt idx="4">
                  <c:v>85</c:v>
                </c:pt>
                <c:pt idx="5">
                  <c:v>92</c:v>
                </c:pt>
                <c:pt idx="6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B-4C01-B882-7BAC86C657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 Benchmark</c:v>
                </c:pt>
              </c:strCache>
            </c:strRef>
          </c:tx>
          <c:spPr>
            <a:solidFill>
              <a:srgbClr val="28344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Det var en hyggelig atmosfære i klubben</c:v>
                </c:pt>
                <c:pt idx="1">
                  <c:v>Jeg trives godt på Trysil Golf</c:v>
                </c:pt>
                <c:pt idx="2">
                  <c:v>Som greenfee-spiller føler man seg velkommen</c:v>
                </c:pt>
                <c:pt idx="3">
                  <c:v>Medarbeiderne i administrasjonen ga god service</c:v>
                </c:pt>
                <c:pt idx="4">
                  <c:v>Trysil Golfs hjemmeside inneholder den informasjon jeg har bruk for</c:v>
                </c:pt>
                <c:pt idx="5">
                  <c:v>Klubbhuset fremsto rent og ryddig</c:v>
                </c:pt>
                <c:pt idx="6">
                  <c:v>Klubben informerer godt dersom det utføres arbeid på banen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85</c:v>
                </c:pt>
                <c:pt idx="1">
                  <c:v>84</c:v>
                </c:pt>
                <c:pt idx="2">
                  <c:v>85</c:v>
                </c:pt>
                <c:pt idx="3">
                  <c:v>87</c:v>
                </c:pt>
                <c:pt idx="4">
                  <c:v>81</c:v>
                </c:pt>
                <c:pt idx="5">
                  <c:v>86</c:v>
                </c:pt>
                <c:pt idx="6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B-4C01-B882-7BAC86C65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6"/>
        <c:axId val="447917096"/>
        <c:axId val="447917424"/>
      </c:barChart>
      <c:catAx>
        <c:axId val="447917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34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424"/>
        <c:crosses val="autoZero"/>
        <c:auto val="1"/>
        <c:lblAlgn val="ctr"/>
        <c:lblOffset val="100"/>
        <c:noMultiLvlLbl val="0"/>
      </c:catAx>
      <c:valAx>
        <c:axId val="447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447917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914972985242208"/>
          <c:y val="2.9271326062520326E-2"/>
          <c:w val="0.29085027014757786"/>
          <c:h val="4.3455012161429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920585161964461E-2"/>
          <c:y val="2.8623471246422068E-2"/>
          <c:w val="0.91292232671543017"/>
          <c:h val="0.94275305750715588"/>
        </c:manualLayout>
      </c:layout>
      <c:scatterChart>
        <c:scatterStyle val="lineMarker"/>
        <c:varyColors val="0"/>
        <c:ser>
          <c:idx val="0"/>
          <c:order val="0"/>
          <c:tx>
            <c:v/>
          </c:tx>
          <c:spPr>
            <a:ln w="19050">
              <a:noFill/>
            </a:ln>
          </c:spPr>
          <c:marker>
            <c:symbol val="circle"/>
            <c:size val="12"/>
            <c:spPr>
              <a:noFill/>
              <a:ln w="12700">
                <a:solidFill>
                  <a:schemeClr val="accent2"/>
                </a:solidFill>
              </a:ln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908377F-B1FA-CB4F-80E1-6C0FC2BAE0BA}" type="CELLRANGE">
                      <a:rPr lang="en-US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98F-4B82-9BB3-8A5BF183EA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693A1B-E3FA-419C-B909-AA68B1935B3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98F-4B82-9BB3-8A5BF183EA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99FCA3-7385-4EE6-A233-D496D8B882AA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98F-4B82-9BB3-8A5BF183EA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0FB76EA-1C72-4B9F-9D27-A07390BEF5B2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98F-4B82-9BB3-8A5BF183EA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E0E2D5-63DF-47D7-9710-591449CF900D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98F-4B82-9BB3-8A5BF183EA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053539-2E89-4D72-BE8A-CDB73D900A87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98F-4B82-9BB3-8A5BF183EA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65C17D6-72A8-4BB7-8446-A9B835726A83}" type="CELLRANGE">
                      <a:rPr lang="nb-NO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98F-4B82-9BB3-8A5BF183EA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1C47B41-416F-2845-B005-98F7D1E2B6EA}" type="CELLRANGE">
                      <a:rPr lang="en-DK"/>
                      <a:pPr/>
                      <a:t>[CELLEOMRÅDE]</a:t>
                    </a:fld>
                    <a:endParaRPr lang="nb-NO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TP!$B$2</c:f>
              <c:numCache>
                <c:formatCode>General</c:formatCode>
                <c:ptCount val="7"/>
                <c:pt idx="0">
                  <c:v>0.69655438000000003</c:v>
                </c:pt>
                <c:pt idx="1">
                  <c:v>0.56876886000000004</c:v>
                </c:pt>
                <c:pt idx="2">
                  <c:v>0.55051649999999996</c:v>
                </c:pt>
                <c:pt idx="3">
                  <c:v>0.51103520999999996</c:v>
                </c:pt>
                <c:pt idx="4">
                  <c:v>0.49595013999999998</c:v>
                </c:pt>
                <c:pt idx="5">
                  <c:v>0.46950206</c:v>
                </c:pt>
                <c:pt idx="6">
                  <c:v>0.36143133</c:v>
                </c:pt>
              </c:numCache>
            </c:numRef>
          </c:xVal>
          <c:yVal>
            <c:numRef>
              <c:f>TP!$C$2:$C$8</c:f>
              <c:numCache>
                <c:formatCode>General</c:formatCode>
                <c:ptCount val="7"/>
                <c:pt idx="0">
                  <c:v>91.767099999999999</c:v>
                </c:pt>
                <c:pt idx="1">
                  <c:v>91.365499999999997</c:v>
                </c:pt>
                <c:pt idx="2">
                  <c:v>85.625500000000002</c:v>
                </c:pt>
                <c:pt idx="3">
                  <c:v>91.888199999999998</c:v>
                </c:pt>
                <c:pt idx="4">
                  <c:v>92.4786</c:v>
                </c:pt>
                <c:pt idx="5">
                  <c:v>89.170199999999994</c:v>
                </c:pt>
                <c:pt idx="6">
                  <c:v>85.167500000000004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TP!$A$2:$A$8</c15:f>
                <c15:dlblRangeCache>
                  <c:ptCount val="8"/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198F-4B82-9BB3-8A5BF183EA4D}"/>
            </c:ext>
          </c:extLst>
        </c:ser>
        <c:ser>
          <c:idx val="1"/>
          <c:order val="1"/>
          <c:tx>
            <c:v/>
          </c:tx>
          <c:spPr>
            <a:ln w="25400">
              <a:solidFill>
                <a:srgbClr val="535353">
                  <a:lumMod val="40000"/>
                  <a:lumOff val="60000"/>
                </a:srgb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9-198F-4B82-9BB3-8A5BF183EA4D}"/>
            </c:ext>
          </c:extLst>
        </c:ser>
        <c:ser>
          <c:idx val="2"/>
          <c:order val="2"/>
          <c:tx>
            <c:v/>
          </c:tx>
          <c:spPr>
            <a:ln w="25400" cap="rnd" cmpd="sng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50</c:v>
              </c:pt>
              <c:pt idx="2">
                <c:v>50</c:v>
              </c:pt>
              <c:pt idx="3">
                <c:v>50</c:v>
              </c:pt>
              <c:pt idx="4">
                <c:v>50</c:v>
              </c:pt>
              <c:pt idx="5">
                <c:v>50</c:v>
              </c:pt>
              <c:pt idx="6">
                <c:v>50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B-198F-4B82-9BB3-8A5BF183EA4D}"/>
            </c:ext>
          </c:extLst>
        </c:ser>
        <c:ser>
          <c:idx val="3"/>
          <c:order val="3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65</c:v>
              </c:pt>
              <c:pt idx="1">
                <c:v>65</c:v>
              </c:pt>
              <c:pt idx="2">
                <c:v>65</c:v>
              </c:pt>
              <c:pt idx="3">
                <c:v>65</c:v>
              </c:pt>
              <c:pt idx="4">
                <c:v>65</c:v>
              </c:pt>
              <c:pt idx="5">
                <c:v>65</c:v>
              </c:pt>
              <c:pt idx="6">
                <c:v>65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D-198F-4B82-9BB3-8A5BF183EA4D}"/>
            </c:ext>
          </c:extLst>
        </c:ser>
        <c:ser>
          <c:idx val="4"/>
          <c:order val="4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75</c:v>
              </c:pt>
              <c:pt idx="1">
                <c:v>75</c:v>
              </c:pt>
              <c:pt idx="2">
                <c:v>75</c:v>
              </c:pt>
              <c:pt idx="3">
                <c:v>75</c:v>
              </c:pt>
              <c:pt idx="4">
                <c:v>75</c:v>
              </c:pt>
              <c:pt idx="5">
                <c:v>75</c:v>
              </c:pt>
              <c:pt idx="6">
                <c:v>75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0F-198F-4B82-9BB3-8A5BF183EA4D}"/>
            </c:ext>
          </c:extLst>
        </c:ser>
        <c:ser>
          <c:idx val="5"/>
          <c:order val="5"/>
          <c:tx>
            <c:v/>
          </c:tx>
          <c:spPr>
            <a:ln w="25400" cap="rnd">
              <a:solidFill>
                <a:srgbClr val="535353">
                  <a:lumMod val="40000"/>
                  <a:lumOff val="60000"/>
                </a:srgb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85</c:v>
              </c:pt>
              <c:pt idx="1">
                <c:v>85</c:v>
              </c:pt>
              <c:pt idx="2">
                <c:v>85</c:v>
              </c:pt>
              <c:pt idx="3">
                <c:v>85</c:v>
              </c:pt>
              <c:pt idx="4">
                <c:v>85</c:v>
              </c:pt>
              <c:pt idx="5">
                <c:v>85</c:v>
              </c:pt>
              <c:pt idx="6">
                <c:v>85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1-198F-4B82-9BB3-8A5BF183EA4D}"/>
            </c:ext>
          </c:extLst>
        </c:ser>
        <c:ser>
          <c:idx val="6"/>
          <c:order val="6"/>
          <c:tx>
            <c:v/>
          </c:tx>
          <c:spPr>
            <a:ln w="25400" cap="rnd">
              <a:solidFill>
                <a:schemeClr val="bg2">
                  <a:lumMod val="9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Pt>
            <c:idx val="1"/>
            <c:bubble3D val="0"/>
            <c:spPr>
              <a:ln w="25400" cap="rnd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198F-4B82-9BB3-8A5BF183EA4D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8F-4B82-9BB3-8A5BF183EA4D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Lit>
              <c:formatCode>General</c:formatCode>
              <c:ptCount val="7"/>
              <c:pt idx="0">
                <c:v>0.2</c:v>
              </c:pt>
              <c:pt idx="1">
                <c:v>0.69655438000000003</c:v>
              </c:pt>
              <c:pt idx="2">
                <c:v>0.69655438000000003</c:v>
              </c:pt>
              <c:pt idx="3">
                <c:v>0.69655438000000003</c:v>
              </c:pt>
              <c:pt idx="4">
                <c:v>0.69655438000000003</c:v>
              </c:pt>
              <c:pt idx="5">
                <c:v>0.69655438000000003</c:v>
              </c:pt>
              <c:pt idx="6">
                <c:v>0.69655438000000003</c:v>
              </c:pt>
            </c:numLit>
          </c:xVal>
          <c:yVal>
            <c:numLit>
              <c:formatCode>General</c:formatCode>
              <c:ptCount val="7"/>
              <c:pt idx="0">
                <c:v>100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3-198F-4B82-9BB3-8A5BF183EA4D}"/>
            </c:ext>
          </c:extLst>
        </c:ser>
        <c:ser>
          <c:idx val="7"/>
          <c:order val="7"/>
          <c:tx>
            <c:v>lowimp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535353">
                    <a:lumMod val="40000"/>
                    <a:lumOff val="60000"/>
                  </a:srgbClr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0-355B-2B49-86AD-BA4710A17739}"/>
              </c:ext>
            </c:extLst>
          </c:dPt>
          <c:xVal>
            <c:numLit>
              <c:formatCode>General</c:formatCode>
              <c:ptCount val="7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0.3</c:v>
              </c:pt>
              <c:pt idx="4">
                <c:v>0.3</c:v>
              </c:pt>
              <c:pt idx="5">
                <c:v>0.3</c:v>
              </c:pt>
              <c:pt idx="6">
                <c:v>0.3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4-198F-4B82-9BB3-8A5BF183EA4D}"/>
            </c:ext>
          </c:extLst>
        </c:ser>
        <c:ser>
          <c:idx val="8"/>
          <c:order val="8"/>
          <c:tx>
            <c:v>highimp</c:v>
          </c:tx>
          <c:spPr>
            <a:ln w="25400">
              <a:solidFill>
                <a:schemeClr val="bg2">
                  <a:lumMod val="90000"/>
                </a:schemeClr>
              </a:solidFill>
              <a:prstDash val="sysDot"/>
            </a:ln>
          </c:spPr>
          <c:marker>
            <c:symbol val="none"/>
          </c:marker>
          <c:xVal>
            <c:numLit>
              <c:formatCode>General</c:formatCode>
              <c:ptCount val="7"/>
              <c:pt idx="0">
                <c:v>0.4</c:v>
              </c:pt>
              <c:pt idx="1">
                <c:v>0.4</c:v>
              </c:pt>
              <c:pt idx="2">
                <c:v>0.4</c:v>
              </c:pt>
              <c:pt idx="3">
                <c:v>0.4</c:v>
              </c:pt>
              <c:pt idx="4">
                <c:v>0.4</c:v>
              </c:pt>
              <c:pt idx="5">
                <c:v>0.4</c:v>
              </c:pt>
              <c:pt idx="6">
                <c:v>0.4</c:v>
              </c:pt>
            </c:numLit>
          </c:xVal>
          <c:yVal>
            <c:numLit>
              <c:formatCode>General</c:formatCode>
              <c:ptCount val="7"/>
              <c:pt idx="0">
                <c:v>50</c:v>
              </c:pt>
              <c:pt idx="1">
                <c:v>100</c:v>
              </c:pt>
              <c:pt idx="2">
                <c:v>100</c:v>
              </c:pt>
              <c:pt idx="3">
                <c:v>100</c:v>
              </c:pt>
              <c:pt idx="4">
                <c:v>100</c:v>
              </c:pt>
              <c:pt idx="5">
                <c:v>100</c:v>
              </c:pt>
              <c:pt idx="6">
                <c:v>100</c:v>
              </c:pt>
            </c:numLit>
          </c:yVal>
          <c:smooth val="0"/>
          <c:extLst>
            <c:ext xmlns:c16="http://schemas.microsoft.com/office/drawing/2014/chart" uri="{C3380CC4-5D6E-409C-BE32-E72D297353CC}">
              <c16:uniqueId val="{00000015-198F-4B82-9BB3-8A5BF183E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45776"/>
        <c:axId val="111943856"/>
      </c:scatterChart>
      <c:valAx>
        <c:axId val="111945776"/>
        <c:scaling>
          <c:orientation val="minMax"/>
          <c:max val="0.69655438000000003"/>
          <c:min val="0.2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3856"/>
        <c:crosses val="autoZero"/>
        <c:crossBetween val="midCat"/>
        <c:majorUnit val="0.1"/>
      </c:valAx>
      <c:valAx>
        <c:axId val="11194385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945776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9FD6-413B-4373-8B6C-9B6F6E94B3AB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7958B-CFC8-4EBD-86AB-64A94383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7958B-CFC8-4EBD-86AB-64A94383A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0219-2231-179D-4C90-3253CBAF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486C7-9347-509F-79C1-63460F158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0EC1-B59E-ACCC-AA1A-5C5EA4E9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24CBD-7261-CA3F-0C12-0D989D58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48666-3315-393E-13EE-E90E6760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6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23815-FB50-79A1-007F-F744A900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4F263-B1A1-BD27-2758-650149EB4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946C5-34DD-8F53-F7E4-5870E3FB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F1BF-0440-01A5-1FD2-7BCCB9C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A200-D9AF-E912-D95D-A45E7FF9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99F78-A61D-A54A-25F0-77B1D8946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708BF-9739-4227-6A3A-6CB7C2F0D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4BE0-6AF8-6392-03D8-E8ACF6BD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AD10-732E-A29E-03E6-71F51BC8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B616D-1CA6-0017-2A75-395A9920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70FA-DF08-465D-E615-94446847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0C4A-A3E4-304A-6DB8-7EEFF8D6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21A1-2AB6-F18E-EC4F-733B96FE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88DA-9909-1E0A-6A8F-D7581AB2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79AC-0F39-7966-F38A-EBC68B96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898A-1078-8E5D-75AD-3F16D757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F143E-DF2D-15A8-B13D-6B75A0FEA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B1495-08BF-CDD4-9583-633A4656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55594-3E73-9588-A2F3-AE36043C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EC91-D281-D1FC-2FB0-A4EE6772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6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557A-02AC-A47C-C7EE-6BB928E7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35DD-F6A7-BC39-E9B9-DB4DA195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E010A-ADE2-BC42-7D6C-628DC2C2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80D8C-87A5-47E2-83F0-CF6C0D6D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9094E-8F87-1FF9-4B84-F2A95585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F7447-BC3F-96E1-F9CA-AF5BBA46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1B58-2FE3-FC89-B33A-9BA151B2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27931-A079-B666-AE23-638622B7A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B64C9-1BDA-E2F1-D041-874319E5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7F5B4-8361-2F02-6A23-945944EEE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05DD6-6923-2529-B487-BFF544B5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BB098-4825-3E23-5484-34D7120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806252-3253-2141-7B33-9C86DBA1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B4354-E589-B0C2-C15C-DDEACC3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9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FDD7-B68F-04EE-8C40-D3B83B5B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0C8254-ECB7-C6A3-0A85-5BBFF638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39580-432B-275E-C10A-2086CB37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E2D58-2676-DBCC-E087-042235C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6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C5ED5-F921-1A2F-C3C9-8B77F08D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6CC35-896E-7A3C-7160-10B355F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5BD36-07A3-0E3B-8113-B932FDA9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3309-DCD2-FEF2-39D5-3EF945F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32CD9-A615-7D17-C893-26EC47968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F4FA0-E0A4-F92C-4742-09EE0ED8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E6023-315A-1FAA-FD6B-716C3E8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685C-3132-CD5B-6BAF-19297E62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916B-44EB-1CDC-0B91-5778160B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8DD4-8335-4EE7-E47F-A833B751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96A90-093B-BDBD-047F-7A3D67C58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E592-B56F-35EA-2D69-4E8DD7EF6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949E2-3C2B-C142-CA8A-144A96D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0C39C-3C03-ABEB-C419-79194380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D5F39-94E1-1E45-D706-424F5AE2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7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6AC9A-21F8-32BF-ED71-D9B3B19B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D1B40-F8BB-BC36-4634-5C805C3DD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8CA4-6129-A425-965E-812DBC82F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E112-96A4-4509-82C0-A18BA9A6A38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5AE1-FAA5-BC96-D832-DBD97753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8160-4EB5-6FD0-A95E-569FACBF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C68B2-6687-44EB-A636-40860B7ED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>
            <a:extLst>
              <a:ext uri="{FF2B5EF4-FFF2-40B4-BE49-F238E27FC236}">
                <a16:creationId xmlns:a16="http://schemas.microsoft.com/office/drawing/2014/main" id="{2FA21A76-4E1F-56C1-E9E1-9D772EF59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8749" y="3157629"/>
            <a:ext cx="6300747" cy="3029371"/>
          </a:xfrm>
          <a:prstGeom prst="rect">
            <a:avLst/>
          </a:prstGeom>
        </p:spPr>
      </p:pic>
      <p:sp>
        <p:nvSpPr>
          <p:cNvPr id="9" name="Date">
            <a:extLst>
              <a:ext uri="{FF2B5EF4-FFF2-40B4-BE49-F238E27FC236}">
                <a16:creationId xmlns:a16="http://schemas.microsoft.com/office/drawing/2014/main" id="{92F80409-BA63-C37F-5148-D6ADECCF9813}"/>
              </a:ext>
            </a:extLst>
          </p:cNvPr>
          <p:cNvSpPr txBox="1"/>
          <p:nvPr/>
        </p:nvSpPr>
        <p:spPr>
          <a:xfrm>
            <a:off x="1191490" y="5940779"/>
            <a:ext cx="414251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Rapportdato: 13. okt. 2023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3DD491BA-6DD5-E8A5-858D-EEB6ECB4118F}"/>
              </a:ext>
            </a:extLst>
          </p:cNvPr>
          <p:cNvSpPr txBox="1"/>
          <p:nvPr/>
        </p:nvSpPr>
        <p:spPr>
          <a:xfrm>
            <a:off x="1191490" y="3605077"/>
            <a:ext cx="4142510" cy="102188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Datointervall: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01. jan. - 13. okt. 2023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Benchmark: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National Benchmark</a:t>
            </a:r>
            <a:endParaRPr lang="da-DK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Filtre brukt: 	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Ingen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rvey">
            <a:extLst>
              <a:ext uri="{FF2B5EF4-FFF2-40B4-BE49-F238E27FC236}">
                <a16:creationId xmlns:a16="http://schemas.microsoft.com/office/drawing/2014/main" id="{654C1F36-0E21-44B6-93EC-FAA1D244B7D9}"/>
              </a:ext>
            </a:extLst>
          </p:cNvPr>
          <p:cNvSpPr txBox="1"/>
          <p:nvPr/>
        </p:nvSpPr>
        <p:spPr>
          <a:xfrm>
            <a:off x="1191489" y="2817384"/>
            <a:ext cx="6165751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DK" sz="2400" dirty="0" err="1">
                <a:latin typeface="Arial" panose="020B0604020202020204" pitchFamily="34" charset="0"/>
                <a:cs typeface="Arial" panose="020B0604020202020204" pitchFamily="34" charset="0"/>
              </a:rPr>
              <a:t>Gjesteundersøkelse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ub">
            <a:extLst>
              <a:ext uri="{FF2B5EF4-FFF2-40B4-BE49-F238E27FC236}">
                <a16:creationId xmlns:a16="http://schemas.microsoft.com/office/drawing/2014/main" id="{C7E0C8F5-2446-8C45-394F-5EA4D9D73B6E}"/>
              </a:ext>
            </a:extLst>
          </p:cNvPr>
          <p:cNvSpPr txBox="1"/>
          <p:nvPr/>
        </p:nvSpPr>
        <p:spPr>
          <a:xfrm>
            <a:off x="1191490" y="1956884"/>
            <a:ext cx="1035800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DK" sz="4000" dirty="0" err="1">
                <a:latin typeface="Arial" panose="020B0604020202020204" pitchFamily="34" charset="0"/>
                <a:cs typeface="Arial" panose="020B0604020202020204" pitchFamily="34" charset="0"/>
              </a:rPr>
              <a:t>Trysil Golf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Logo" descr="A picture containing graphics, font, logo, screenshot&#10;&#10;Description automatically generated">
            <a:extLst>
              <a:ext uri="{FF2B5EF4-FFF2-40B4-BE49-F238E27FC236}">
                <a16:creationId xmlns:a16="http://schemas.microsoft.com/office/drawing/2014/main" id="{AA62D233-2D4D-1A33-053C-7D5A4FC6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35443"/>
            <a:ext cx="2024496" cy="4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16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17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Banen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18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19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32957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Banens design og tilstand gjorde det rimelig lett å finne ballen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Roughen hadde passelig vanskelighetsgrad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Bunkere var godt vedlikeholdt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Banen var generelt variert og spennende å spille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Banen var som helhet flott og velholdt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Infotavlene på teestedene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Teestedene var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8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Fairwayene var bra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9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Greenene var jevne og ballen rullet "som den skulle"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10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Hastigheten på greenene var passelig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11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Det var god flyt på banen, og man måtte sjelden vente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Banen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20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Service og opplevelse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21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22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21971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Jeg trives godt på Trysil Golf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Som greenfee-spiller føler man seg velkommen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Klubben informerer godt dersom det utføres arbeid på 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Medarbeiderne i administrasjonen ga god service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Klubbhuset fremsto rent og ryddig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Det var en hyggelig atmosfære i klubben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7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Trysil Golfs hjemmeside inneholder den informasjon jeg har bruk for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og opplevelse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23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Mat og drikke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24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Besøkte du restauranten?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25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Number">
            <a:extLst>
              <a:ext uri="{FF2B5EF4-FFF2-40B4-BE49-F238E27FC236}">
                <a16:creationId xmlns:a16="http://schemas.microsoft.com/office/drawing/2014/main" id="{B202A08C-B444-6BEB-3D2C-AC16E7ADF7CC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Logo" descr="Logo&#10;&#10;Description automatically generated">
            <a:extLst>
              <a:ext uri="{FF2B5EF4-FFF2-40B4-BE49-F238E27FC236}">
                <a16:creationId xmlns:a16="http://schemas.microsoft.com/office/drawing/2014/main" id="{5C05091A-F2F0-9170-DC5A-7481FE17F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47" name="ShareableLinkText">
            <a:extLst>
              <a:ext uri="{FF2B5EF4-FFF2-40B4-BE49-F238E27FC236}">
                <a16:creationId xmlns:a16="http://schemas.microsoft.com/office/drawing/2014/main" id="{B48BA11F-B03F-CD20-54EF-CFC67A4B9659}"/>
              </a:ext>
            </a:extLst>
          </p:cNvPr>
          <p:cNvSpPr txBox="1"/>
          <p:nvPr/>
        </p:nvSpPr>
        <p:spPr>
          <a:xfrm>
            <a:off x="8966967" y="4249744"/>
            <a:ext cx="2122265" cy="6887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respondenter som har svart med en delbar lenke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5" name="ShareableLinkTitle">
            <a:extLst>
              <a:ext uri="{FF2B5EF4-FFF2-40B4-BE49-F238E27FC236}">
                <a16:creationId xmlns:a16="http://schemas.microsoft.com/office/drawing/2014/main" id="{1B03788B-948C-D0B2-7476-231AB50D470D}"/>
              </a:ext>
            </a:extLst>
          </p:cNvPr>
          <p:cNvSpPr txBox="1"/>
          <p:nvPr/>
        </p:nvSpPr>
        <p:spPr>
          <a:xfrm>
            <a:off x="8966969" y="4004357"/>
            <a:ext cx="212226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Delbar lenke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6" name="ShareableLinkCount">
            <a:extLst>
              <a:ext uri="{FF2B5EF4-FFF2-40B4-BE49-F238E27FC236}">
                <a16:creationId xmlns:a16="http://schemas.microsoft.com/office/drawing/2014/main" id="{B4091F04-DFBB-3526-5F26-625B168AA19D}"/>
              </a:ext>
            </a:extLst>
          </p:cNvPr>
          <p:cNvSpPr txBox="1"/>
          <p:nvPr/>
        </p:nvSpPr>
        <p:spPr>
          <a:xfrm>
            <a:off x="8961925" y="3080824"/>
            <a:ext cx="21222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ResponseRateText">
            <a:extLst>
              <a:ext uri="{FF2B5EF4-FFF2-40B4-BE49-F238E27FC236}">
                <a16:creationId xmlns:a16="http://schemas.microsoft.com/office/drawing/2014/main" id="{8E7FB3A4-F719-6617-0CBE-5695FCA70DE3}"/>
              </a:ext>
            </a:extLst>
          </p:cNvPr>
          <p:cNvSpPr txBox="1"/>
          <p:nvPr/>
        </p:nvSpPr>
        <p:spPr>
          <a:xfrm>
            <a:off x="6099623" y="4249744"/>
            <a:ext cx="2166326" cy="4835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Andelen av respondentene som har gitt tilbakemelding.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3" name="ResponseRateTitle">
            <a:extLst>
              <a:ext uri="{FF2B5EF4-FFF2-40B4-BE49-F238E27FC236}">
                <a16:creationId xmlns:a16="http://schemas.microsoft.com/office/drawing/2014/main" id="{81F19132-A802-1292-F142-B967CB9A94AC}"/>
              </a:ext>
            </a:extLst>
          </p:cNvPr>
          <p:cNvSpPr txBox="1"/>
          <p:nvPr/>
        </p:nvSpPr>
        <p:spPr>
          <a:xfrm>
            <a:off x="609962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Svarprosent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4" name="ResponseRateCount">
            <a:extLst>
              <a:ext uri="{FF2B5EF4-FFF2-40B4-BE49-F238E27FC236}">
                <a16:creationId xmlns:a16="http://schemas.microsoft.com/office/drawing/2014/main" id="{8FB36791-D79E-FE38-34E8-168218A8AE98}"/>
              </a:ext>
            </a:extLst>
          </p:cNvPr>
          <p:cNvSpPr txBox="1"/>
          <p:nvPr/>
        </p:nvSpPr>
        <p:spPr>
          <a:xfrm>
            <a:off x="6093558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33 %</a:t>
            </a:r>
          </a:p>
        </p:txBody>
      </p:sp>
      <p:sp>
        <p:nvSpPr>
          <p:cNvPr id="43" name="ResponsesText">
            <a:extLst>
              <a:ext uri="{FF2B5EF4-FFF2-40B4-BE49-F238E27FC236}">
                <a16:creationId xmlns:a16="http://schemas.microsoft.com/office/drawing/2014/main" id="{0A23F796-C5CB-181B-0329-E7ADE1621ACA}"/>
              </a:ext>
            </a:extLst>
          </p:cNvPr>
          <p:cNvSpPr txBox="1"/>
          <p:nvPr/>
        </p:nvSpPr>
        <p:spPr>
          <a:xfrm>
            <a:off x="3578655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Totalt antall respondenter som har besvart undersøkelsen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8" name="ResponsesTitle">
            <a:extLst>
              <a:ext uri="{FF2B5EF4-FFF2-40B4-BE49-F238E27FC236}">
                <a16:creationId xmlns:a16="http://schemas.microsoft.com/office/drawing/2014/main" id="{7E608C3B-1604-5B04-002E-55DE899EB542}"/>
              </a:ext>
            </a:extLst>
          </p:cNvPr>
          <p:cNvSpPr txBox="1"/>
          <p:nvPr/>
        </p:nvSpPr>
        <p:spPr>
          <a:xfrm>
            <a:off x="3578655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Svar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9" name="ResponsesCount">
            <a:extLst>
              <a:ext uri="{FF2B5EF4-FFF2-40B4-BE49-F238E27FC236}">
                <a16:creationId xmlns:a16="http://schemas.microsoft.com/office/drawing/2014/main" id="{090234F3-435E-88BB-ECEC-FFDACF503F66}"/>
              </a:ext>
            </a:extLst>
          </p:cNvPr>
          <p:cNvSpPr txBox="1"/>
          <p:nvPr/>
        </p:nvSpPr>
        <p:spPr>
          <a:xfrm>
            <a:off x="3578655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348</a:t>
            </a:r>
          </a:p>
        </p:txBody>
      </p:sp>
      <p:sp>
        <p:nvSpPr>
          <p:cNvPr id="21" name="InvitationsText">
            <a:extLst>
              <a:ext uri="{FF2B5EF4-FFF2-40B4-BE49-F238E27FC236}">
                <a16:creationId xmlns:a16="http://schemas.microsoft.com/office/drawing/2014/main" id="{5683671F-11F6-AAB1-C988-B19365C8B5B4}"/>
              </a:ext>
            </a:extLst>
          </p:cNvPr>
          <p:cNvSpPr txBox="1"/>
          <p:nvPr/>
        </p:nvSpPr>
        <p:spPr>
          <a:xfrm>
            <a:off x="1063751" y="4249744"/>
            <a:ext cx="2166325" cy="4851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1640"/>
              </a:lnSpc>
            </a:pPr>
            <a:r>
              <a:rPr lang="da-DK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Inter Italic" panose="02000503000000020004" pitchFamily="2" charset="0"/>
                <a:cs typeface="Arial" panose="020B0604020202020204" pitchFamily="34" charset="0"/>
              </a:rPr>
              <a:t>Antall personer som er invitert til å delta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Inter Italic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InvitationsTitle">
            <a:extLst>
              <a:ext uri="{FF2B5EF4-FFF2-40B4-BE49-F238E27FC236}">
                <a16:creationId xmlns:a16="http://schemas.microsoft.com/office/drawing/2014/main" id="{C0239B16-6161-6F24-6CEB-9100D97E414F}"/>
              </a:ext>
            </a:extLst>
          </p:cNvPr>
          <p:cNvSpPr txBox="1"/>
          <p:nvPr/>
        </p:nvSpPr>
        <p:spPr>
          <a:xfrm>
            <a:off x="1063752" y="4004357"/>
            <a:ext cx="2166325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1400" b="1" dirty="0" err="1">
                <a:solidFill>
                  <a:srgbClr val="283444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rPr>
              <a:t>Invitasjoner</a:t>
            </a:r>
            <a:endParaRPr lang="en-US" sz="1400" b="1" dirty="0">
              <a:solidFill>
                <a:srgbClr val="283444"/>
              </a:solidFill>
              <a:latin typeface="Arial" panose="020B0604020202020204" pitchFamily="34" charset="0"/>
              <a:ea typeface="Inter Semi Bold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InvitationsCount">
            <a:extLst>
              <a:ext uri="{FF2B5EF4-FFF2-40B4-BE49-F238E27FC236}">
                <a16:creationId xmlns:a16="http://schemas.microsoft.com/office/drawing/2014/main" id="{0259FF49-C222-C016-F84B-F7BD4C834DB5}"/>
              </a:ext>
            </a:extLst>
          </p:cNvPr>
          <p:cNvSpPr txBox="1"/>
          <p:nvPr/>
        </p:nvSpPr>
        <p:spPr>
          <a:xfrm>
            <a:off x="1063752" y="3080824"/>
            <a:ext cx="216632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600" b="1" spc="-300" dirty="0">
                <a:solidFill>
                  <a:srgbClr val="283444"/>
                </a:solidFill>
                <a:latin typeface="Arial" panose="020B0604020202020204" pitchFamily="34" charset="0"/>
                <a:ea typeface="Inter Extra Bold" panose="02000503000000020004" pitchFamily="2" charset="0"/>
                <a:cs typeface="Arial" panose="020B0604020202020204" pitchFamily="34" charset="0"/>
              </a:rPr>
              <a:t>1 049</a:t>
            </a:r>
          </a:p>
        </p:txBody>
      </p:sp>
      <p:sp>
        <p:nvSpPr>
          <p:cNvPr id="48" name="Text">
            <a:extLst>
              <a:ext uri="{FF2B5EF4-FFF2-40B4-BE49-F238E27FC236}">
                <a16:creationId xmlns:a16="http://schemas.microsoft.com/office/drawing/2014/main" id="{5DAD06BD-5349-2FB5-1ABF-FCE04CEB00DE}"/>
              </a:ext>
            </a:extLst>
          </p:cNvPr>
          <p:cNvSpPr txBox="1"/>
          <p:nvPr/>
        </p:nvSpPr>
        <p:spPr>
          <a:xfrm>
            <a:off x="1064662" y="1440238"/>
            <a:ext cx="1006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svarprosentene, invitasjonene og svarene mottatt for undersøkelsen din. Disse beregningene er avgjørende for å forstå engasjementet og deltakelsesnivåene til målgruppen din.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2913980-EC4B-F8B0-750F-CC11615E7491}"/>
              </a:ext>
            </a:extLst>
          </p:cNvPr>
          <p:cNvSpPr txBox="1"/>
          <p:nvPr/>
        </p:nvSpPr>
        <p:spPr>
          <a:xfrm>
            <a:off x="1064662" y="610228"/>
            <a:ext cx="10063586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Engasjement i undersøkelsen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00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26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647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Prisnivået i restauranten stod i forhold til tilbud og kvalitet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Betjeningen og servicen i restauranten var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Restaurantens åpningstider passet til mine behov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Tilbudet av mat- og drikkevarer var tilstrekkelig stort og variert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Matens kvalitet var god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og drikke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27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Treningsfasiliteter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28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29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8239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Øvrige treningsfasiliteter (untatt driving range)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Forholdene på driving range var gode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Treningsfasiliteter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30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Proshop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31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Besøkte du Proshoppen?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32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Berøringspunkter i tjenesteområdet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33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098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Utvalg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Åpningstider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Service og betjening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Proshop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34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Bakgrunnsspørsmål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35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kjønn?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9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pic>
        <p:nvPicPr>
          <p:cNvPr id="7" name="Image">
            <a:extLst>
              <a:ext uri="{FF2B5EF4-FFF2-40B4-BE49-F238E27FC236}">
                <a16:creationId xmlns:a16="http://schemas.microsoft.com/office/drawing/2014/main" id="{5EADC659-65B5-9DA1-9605-DCBF5AD2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1362" y="491123"/>
            <a:ext cx="4697920" cy="5064156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6C8A8A76-FB99-32F4-E2E3-4E7B39E2B9B4}"/>
              </a:ext>
            </a:extLst>
          </p:cNvPr>
          <p:cNvSpPr txBox="1"/>
          <p:nvPr/>
        </p:nvSpPr>
        <p:spPr>
          <a:xfrm>
            <a:off x="1048268" y="3174897"/>
            <a:ext cx="5047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Net Promoter Score og utvikling over tid.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8EBFCF0-A1E6-01B4-A11C-6DD5F1E91BA2}"/>
              </a:ext>
            </a:extLst>
          </p:cNvPr>
          <p:cNvSpPr txBox="1"/>
          <p:nvPr/>
        </p:nvSpPr>
        <p:spPr>
          <a:xfrm>
            <a:off x="1048269" y="2315315"/>
            <a:ext cx="589297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6228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36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 er ditt handicap?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37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 gjennom hele sesongen, ca. hvor ofte spiller du greenfee på andre baner?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Bakgrunnsspørsmål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44322F7A-9AB4-B7CB-3F5E-64534F1994BE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10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48E62420-F1F4-13D1-6285-CE2ACD130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9A6D26BC-456B-78D2-3878-94F77FCE6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62935"/>
              </p:ext>
            </p:extLst>
          </p:nvPr>
        </p:nvGraphicFramePr>
        <p:xfrm>
          <a:off x="635187" y="4452904"/>
          <a:ext cx="10921626" cy="5320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1820271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</a:tblGrid>
              <a:tr h="266037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År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Benchmark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Detractors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37"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  <a:endParaRPr lang="de-DE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  <a:endParaRPr kumimoji="0" lang="de-DE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</a:tbl>
          </a:graphicData>
        </a:graphic>
      </p:graphicFrame>
      <p:sp>
        <p:nvSpPr>
          <p:cNvPr id="8" name="Text">
            <a:extLst>
              <a:ext uri="{FF2B5EF4-FFF2-40B4-BE49-F238E27FC236}">
                <a16:creationId xmlns:a16="http://schemas.microsoft.com/office/drawing/2014/main" id="{F56C037D-8F29-26A7-3955-8A84487DD4A4}"/>
              </a:ext>
            </a:extLst>
          </p:cNvPr>
          <p:cNvSpPr txBox="1"/>
          <p:nvPr/>
        </p:nvSpPr>
        <p:spPr>
          <a:xfrm>
            <a:off x="494520" y="1129595"/>
            <a:ext cx="849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Utvikling av NPS over tid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2EB1F8A-85A9-64CD-34FA-65F1F843F1C9}"/>
              </a:ext>
            </a:extLst>
          </p:cNvPr>
          <p:cNvSpPr txBox="1"/>
          <p:nvPr/>
        </p:nvSpPr>
        <p:spPr>
          <a:xfrm>
            <a:off x="494519" y="439531"/>
            <a:ext cx="849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Ambassadørscore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Variables">
            <a:extLst>
              <a:ext uri="{FF2B5EF4-FFF2-40B4-BE49-F238E27FC236}">
                <a16:creationId xmlns:a16="http://schemas.microsoft.com/office/drawing/2014/main" id="{A2E7B7DE-EE0A-760A-4566-CD2B3489634D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graphicFrame>
        <p:nvGraphicFramePr>
          <p:cNvPr id="4" name="Chart">
            <a:extLst>
              <a:ext uri="{FF2B5EF4-FFF2-40B4-BE49-F238E27FC236}">
                <a16:creationId xmlns:a16="http://schemas.microsoft.com/office/drawing/2014/main" id="{A46536EF-6FAC-DB56-6AA6-F89BF3D3D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993285"/>
              </p:ext>
            </p:extLst>
          </p:nvPr>
        </p:nvGraphicFramePr>
        <p:xfrm>
          <a:off x="635186" y="1498928"/>
          <a:ext cx="10921623" cy="277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11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6" name="Text">
            <a:extLst>
              <a:ext uri="{FF2B5EF4-FFF2-40B4-BE49-F238E27FC236}">
                <a16:creationId xmlns:a16="http://schemas.microsoft.com/office/drawing/2014/main" id="{AA4A9F87-14D6-26A6-0409-A7F3AF9B2F1C}"/>
              </a:ext>
            </a:extLst>
          </p:cNvPr>
          <p:cNvSpPr txBox="1"/>
          <p:nvPr/>
        </p:nvSpPr>
        <p:spPr>
          <a:xfrm>
            <a:off x="1069545" y="3174897"/>
            <a:ext cx="5026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tjenesteområdene i undersøkelsen din.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A5CA388-A36E-D8EA-F682-A3D585416277}"/>
              </a:ext>
            </a:extLst>
          </p:cNvPr>
          <p:cNvSpPr txBox="1"/>
          <p:nvPr/>
        </p:nvSpPr>
        <p:spPr>
          <a:xfrm>
            <a:off x="1069546" y="2315315"/>
            <a:ext cx="6255883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>
                <a:latin typeface="Arial" panose="020B0604020202020204" pitchFamily="34" charset="0"/>
                <a:cs typeface="Arial" panose="020B0604020202020204" pitchFamily="34" charset="0"/>
              </a:rPr>
              <a:t>Tjenesteområder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">
            <a:extLst>
              <a:ext uri="{FF2B5EF4-FFF2-40B4-BE49-F238E27FC236}">
                <a16:creationId xmlns:a16="http://schemas.microsoft.com/office/drawing/2014/main" id="{3AFF8068-BBBF-12E3-D9CC-14B59F52D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201" y="1353519"/>
            <a:ext cx="6255884" cy="33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894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12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76144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tjenesteområder i klubben din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Serviceområder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C26B83F9-ED42-5E66-FBE6-F730FE054EF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13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" descr="Logo&#10;&#10;Description automatically generated">
            <a:extLst>
              <a:ext uri="{FF2B5EF4-FFF2-40B4-BE49-F238E27FC236}">
                <a16:creationId xmlns:a16="http://schemas.microsoft.com/office/drawing/2014/main" id="{3765D920-D014-7B9F-4BA5-843950F32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37F506FE-4DF0-A2E8-DD63-E6A6ECE63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01979"/>
              </p:ext>
            </p:extLst>
          </p:nvPr>
        </p:nvGraphicFramePr>
        <p:xfrm>
          <a:off x="597600" y="1440000"/>
          <a:ext cx="5601481" cy="19225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0872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</a:tblGrid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#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Tjenesteområde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Banen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 og drikke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kumimoji="0" lang="de-DE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Priser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4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Treningsfasiliteter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5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Service og opplevelse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274647"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6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DK" sz="1200" dirty="0"/>
                        <a:t>Proshop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</a:tbl>
          </a:graphicData>
        </a:graphic>
      </p:graphicFrame>
      <p:sp>
        <p:nvSpPr>
          <p:cNvPr id="2" name="Text">
            <a:extLst>
              <a:ext uri="{FF2B5EF4-FFF2-40B4-BE49-F238E27FC236}">
                <a16:creationId xmlns:a16="http://schemas.microsoft.com/office/drawing/2014/main" id="{77988E62-5E8C-FBD1-EC96-53C4DEFB29A9}"/>
              </a:ext>
            </a:extLst>
          </p:cNvPr>
          <p:cNvSpPr txBox="1"/>
          <p:nvPr/>
        </p:nvSpPr>
        <p:spPr>
          <a:xfrm>
            <a:off x="494520" y="1129595"/>
            <a:ext cx="5980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A46ABDD-06AF-90FC-5229-F2B0161E0450}"/>
              </a:ext>
            </a:extLst>
          </p:cNvPr>
          <p:cNvSpPr txBox="1"/>
          <p:nvPr/>
        </p:nvSpPr>
        <p:spPr>
          <a:xfrm>
            <a:off x="494519" y="439531"/>
            <a:ext cx="11276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Tjenesteområde prioritert kart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tegoryLowImportance">
            <a:extLst>
              <a:ext uri="{FF2B5EF4-FFF2-40B4-BE49-F238E27FC236}">
                <a16:creationId xmlns:a16="http://schemas.microsoft.com/office/drawing/2014/main" id="{944CDCFE-62D8-94C2-3B0D-960087B7808B}"/>
              </a:ext>
            </a:extLst>
          </p:cNvPr>
          <p:cNvSpPr txBox="1"/>
          <p:nvPr/>
        </p:nvSpPr>
        <p:spPr>
          <a:xfrm>
            <a:off x="7174564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Lav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2" name="CategoryHighImportance">
            <a:extLst>
              <a:ext uri="{FF2B5EF4-FFF2-40B4-BE49-F238E27FC236}">
                <a16:creationId xmlns:a16="http://schemas.microsoft.com/office/drawing/2014/main" id="{536A8BC5-FDB4-784F-7719-E10ECB5FCE31}"/>
              </a:ext>
            </a:extLst>
          </p:cNvPr>
          <p:cNvSpPr txBox="1"/>
          <p:nvPr/>
        </p:nvSpPr>
        <p:spPr>
          <a:xfrm>
            <a:off x="10236779" y="5293041"/>
            <a:ext cx="1494508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Helvetica"/>
              </a:rPr>
              <a:t>Høy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3" name="CategoryAxisTitle">
            <a:extLst>
              <a:ext uri="{FF2B5EF4-FFF2-40B4-BE49-F238E27FC236}">
                <a16:creationId xmlns:a16="http://schemas.microsoft.com/office/drawing/2014/main" id="{416A13CC-1DA3-56E5-652C-74D880C4387B}"/>
              </a:ext>
            </a:extLst>
          </p:cNvPr>
          <p:cNvSpPr txBox="1"/>
          <p:nvPr/>
        </p:nvSpPr>
        <p:spPr>
          <a:xfrm>
            <a:off x="8705672" y="5278778"/>
            <a:ext cx="1494508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Innvirkning på NPS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sp>
        <p:nvSpPr>
          <p:cNvPr id="15" name="ValueAxisTitle">
            <a:extLst>
              <a:ext uri="{FF2B5EF4-FFF2-40B4-BE49-F238E27FC236}">
                <a16:creationId xmlns:a16="http://schemas.microsoft.com/office/drawing/2014/main" id="{61BABC52-E520-35AC-CA07-53A364F4CEC5}"/>
              </a:ext>
            </a:extLst>
          </p:cNvPr>
          <p:cNvSpPr txBox="1"/>
          <p:nvPr/>
        </p:nvSpPr>
        <p:spPr>
          <a:xfrm>
            <a:off x="6619461" y="1001997"/>
            <a:ext cx="500204" cy="186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800" b="0" i="0" dirty="0">
                <a:solidFill>
                  <a:srgbClr val="081934"/>
                </a:solidFill>
                <a:effectLst/>
                <a:latin typeface="Inter Italic"/>
              </a:rPr>
              <a:t>Score</a:t>
            </a:r>
            <a:endParaRPr kumimoji="0" lang="en-DK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16" name="Chart">
            <a:extLst>
              <a:ext uri="{FF2B5EF4-FFF2-40B4-BE49-F238E27FC236}">
                <a16:creationId xmlns:a16="http://schemas.microsoft.com/office/drawing/2014/main" id="{A41CE75C-A1D6-4441-BCF4-592A2576A4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68994"/>
              </p:ext>
            </p:extLst>
          </p:nvPr>
        </p:nvGraphicFramePr>
        <p:xfrm>
          <a:off x="6837385" y="1146321"/>
          <a:ext cx="5006873" cy="423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Number">
            <a:extLst>
              <a:ext uri="{FF2B5EF4-FFF2-40B4-BE49-F238E27FC236}">
                <a16:creationId xmlns:a16="http://schemas.microsoft.com/office/drawing/2014/main" id="{E4DED78E-5B81-7929-53D9-9E47E9D6F65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14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ogo" descr="Logo&#10;&#10;Description automatically generated">
            <a:extLst>
              <a:ext uri="{FF2B5EF4-FFF2-40B4-BE49-F238E27FC236}">
                <a16:creationId xmlns:a16="http://schemas.microsoft.com/office/drawing/2014/main" id="{BF583130-D522-B335-DE0B-60E62982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sp>
        <p:nvSpPr>
          <p:cNvPr id="11" name="Text">
            <a:extLst>
              <a:ext uri="{FF2B5EF4-FFF2-40B4-BE49-F238E27FC236}">
                <a16:creationId xmlns:a16="http://schemas.microsoft.com/office/drawing/2014/main" id="{C753F500-6C2B-A45C-51B4-5A929EB03B72}"/>
              </a:ext>
            </a:extLst>
          </p:cNvPr>
          <p:cNvSpPr txBox="1"/>
          <p:nvPr/>
        </p:nvSpPr>
        <p:spPr>
          <a:xfrm>
            <a:off x="1069544" y="3174897"/>
            <a:ext cx="502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oversikt over alle spørsmål i tjenesteområdet Anbefaling</a:t>
            </a:r>
            <a:endParaRPr lang="da-DK" sz="16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82241E65-74E4-80EA-4629-E6E794B71F57}"/>
              </a:ext>
            </a:extLst>
          </p:cNvPr>
          <p:cNvSpPr txBox="1"/>
          <p:nvPr/>
        </p:nvSpPr>
        <p:spPr>
          <a:xfrm>
            <a:off x="1069545" y="2315315"/>
            <a:ext cx="5738759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a-DK" sz="4000" dirty="0" err="1"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">
            <a:extLst>
              <a:ext uri="{FF2B5EF4-FFF2-40B4-BE49-F238E27FC236}">
                <a16:creationId xmlns:a16="http://schemas.microsoft.com/office/drawing/2014/main" id="{A037DF3A-C996-69D6-A9E9-A2C02882D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1900" y="1298713"/>
            <a:ext cx="5290052" cy="37523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Number">
            <a:extLst>
              <a:ext uri="{FF2B5EF4-FFF2-40B4-BE49-F238E27FC236}">
                <a16:creationId xmlns:a16="http://schemas.microsoft.com/office/drawing/2014/main" id="{56F08912-3D14-B253-C26D-E743E707C021}"/>
              </a:ext>
            </a:extLst>
          </p:cNvPr>
          <p:cNvSpPr txBox="1"/>
          <p:nvPr/>
        </p:nvSpPr>
        <p:spPr>
          <a:xfrm>
            <a:off x="10224654" y="6455881"/>
            <a:ext cx="1546718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15 av 42</a:t>
            </a:r>
            <a:endParaRPr lang="en-US" sz="8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Logo" descr="Logo&#10;&#10;Description automatically generated">
            <a:extLst>
              <a:ext uri="{FF2B5EF4-FFF2-40B4-BE49-F238E27FC236}">
                <a16:creationId xmlns:a16="http://schemas.microsoft.com/office/drawing/2014/main" id="{07645883-8999-1FB5-5D0C-B68709768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3" y="6492938"/>
            <a:ext cx="584629" cy="141330"/>
          </a:xfrm>
          <a:prstGeom prst="rect">
            <a:avLst/>
          </a:prstGeom>
        </p:spPr>
      </p:pic>
      <p:graphicFrame>
        <p:nvGraphicFramePr>
          <p:cNvPr id="5" name="Chart">
            <a:extLst>
              <a:ext uri="{FF2B5EF4-FFF2-40B4-BE49-F238E27FC236}">
                <a16:creationId xmlns:a16="http://schemas.microsoft.com/office/drawing/2014/main" id="{A97CE84F-79C2-4A8A-B7AD-8FEE04489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45795"/>
              </p:ext>
            </p:extLst>
          </p:nvPr>
        </p:nvGraphicFramePr>
        <p:xfrm>
          <a:off x="635188" y="1550959"/>
          <a:ext cx="10921623" cy="4338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Variables">
            <a:extLst>
              <a:ext uri="{FF2B5EF4-FFF2-40B4-BE49-F238E27FC236}">
                <a16:creationId xmlns:a16="http://schemas.microsoft.com/office/drawing/2014/main" id="{14EF9FF4-22A8-CDDC-CD11-33545FC8C9CE}"/>
              </a:ext>
            </a:extLst>
          </p:cNvPr>
          <p:cNvSpPr txBox="1"/>
          <p:nvPr/>
        </p:nvSpPr>
        <p:spPr>
          <a:xfrm>
            <a:off x="9153236" y="646200"/>
            <a:ext cx="2237321" cy="623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sz="800" dirty="0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Datointervall: 01. jan. - 13. okt. 2023
Rapportdato: 13. okt. 2023
Filtre brukt: Ingen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51C69C67-8B8D-1BF3-A83F-079CE13A5073}"/>
              </a:ext>
            </a:extLst>
          </p:cNvPr>
          <p:cNvSpPr txBox="1"/>
          <p:nvPr/>
        </p:nvSpPr>
        <p:spPr>
          <a:xfrm>
            <a:off x="494520" y="1129595"/>
            <a:ext cx="865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sannsynlig er det at du vil anbefale Trysil Golf til venner, familie eller kolleger?</a:t>
            </a:r>
            <a:endParaRPr lang="en-US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67FC17A-077D-4368-9B4D-BFD9B1AD7655}"/>
              </a:ext>
            </a:extLst>
          </p:cNvPr>
          <p:cNvSpPr txBox="1"/>
          <p:nvPr/>
        </p:nvSpPr>
        <p:spPr>
          <a:xfrm>
            <a:off x="494519" y="439531"/>
            <a:ext cx="865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err="1">
                <a:solidFill>
                  <a:srgbClr val="283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Anbefaling</a:t>
            </a:r>
            <a:endParaRPr lang="en-US" sz="4000" dirty="0">
              <a:solidFill>
                <a:srgbClr val="283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0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1117</Words>
  <Application>Microsoft Office PowerPoint</Application>
  <PresentationFormat>Widescreen</PresentationFormat>
  <Paragraphs>268</Paragraphs>
  <Slides>31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Inter Italic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name</dc:title>
  <dc:creator>Mikkel Bertelsen</dc:creator>
  <cp:lastModifiedBy>Trysil Golfklubb</cp:lastModifiedBy>
  <cp:revision>44</cp:revision>
  <dcterms:created xsi:type="dcterms:W3CDTF">2023-01-04T13:10:30Z</dcterms:created>
  <dcterms:modified xsi:type="dcterms:W3CDTF">2023-10-13T15:02:48Z</dcterms:modified>
</cp:coreProperties>
</file>